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10058400" cx="7772400"/>
  <p:notesSz cx="6858000" cy="9144000"/>
  <p:embeddedFontLst>
    <p:embeddedFont>
      <p:font typeface="Coming Soon"/>
      <p:regular r:id="rId11"/>
    </p:embeddedFont>
    <p:embeddedFont>
      <p:font typeface="Happy Monkey"/>
      <p:regular r:id="rId12"/>
    </p:embeddedFont>
    <p:embeddedFont>
      <p:font typeface="Alfa Slab One"/>
      <p:regular r:id="rId13"/>
    </p:embeddedFont>
    <p:embeddedFont>
      <p:font typeface="Comfortaa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996C814-DEF3-40E7-87DE-0B1F9E6374A2}">
  <a:tblStyle styleId="{3996C814-DEF3-40E7-87DE-0B1F9E6374A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omingSoon-regular.fntdata"/><Relationship Id="rId10" Type="http://schemas.openxmlformats.org/officeDocument/2006/relationships/slide" Target="slides/slide4.xml"/><Relationship Id="rId13" Type="http://schemas.openxmlformats.org/officeDocument/2006/relationships/font" Target="fonts/AlfaSlabOne-regular.fntdata"/><Relationship Id="rId12" Type="http://schemas.openxmlformats.org/officeDocument/2006/relationships/font" Target="fonts/HappyMonkey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Comfortaa-bold.fntdata"/><Relationship Id="rId14" Type="http://schemas.openxmlformats.org/officeDocument/2006/relationships/font" Target="fonts/Comfortaa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69d533080_0_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69d53308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88150fb2d4_0_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88150fb2d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f69d533080_0_16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f69d533080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64900" y="176450"/>
            <a:ext cx="7242600" cy="114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900FF"/>
                </a:solidFill>
                <a:latin typeface="Alfa Slab One"/>
                <a:ea typeface="Alfa Slab One"/>
                <a:cs typeface="Alfa Slab One"/>
                <a:sym typeface="Alfa Slab One"/>
              </a:rPr>
              <a:t>Student of the Month</a:t>
            </a:r>
            <a:endParaRPr b="1">
              <a:solidFill>
                <a:srgbClr val="9900FF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64950" y="1323350"/>
            <a:ext cx="7242600" cy="818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Please nominate one student per section that did an excellent job following the BRAVE expectations this month. </a:t>
            </a:r>
            <a:endParaRPr sz="23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You can nominate a student from ANY section. But once 1 name is already filled in for that section please DO NOT add any more names. </a:t>
            </a:r>
            <a:endParaRPr sz="23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Nominations for September will close at </a:t>
            </a:r>
            <a:r>
              <a:rPr lang="en" sz="24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2:34 on Friday October 6th</a:t>
            </a:r>
            <a:endParaRPr sz="2400">
              <a:solidFill>
                <a:srgbClr val="FF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All nominees will receive a certificate. A drawing will also be done using all </a:t>
            </a:r>
            <a:r>
              <a:rPr lang="en" sz="2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nominated</a:t>
            </a:r>
            <a:r>
              <a:rPr lang="en" sz="2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students per grade level. The winning student from each grade level will receive a prize and </a:t>
            </a:r>
            <a:r>
              <a:rPr lang="en" sz="2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their</a:t>
            </a:r>
            <a:r>
              <a:rPr lang="en" sz="2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picture will be displayed on the board outside the main office.</a:t>
            </a:r>
            <a:endParaRPr sz="24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  <a:latin typeface="Comfortaa"/>
                <a:ea typeface="Comfortaa"/>
                <a:cs typeface="Comfortaa"/>
                <a:sym typeface="Comfortaa"/>
              </a:rPr>
              <a:t>STAFF MEMBER OF THE MONTH: </a:t>
            </a:r>
            <a:r>
              <a:rPr lang="en" sz="2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If you would like </a:t>
            </a:r>
            <a:r>
              <a:rPr lang="en" sz="2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to</a:t>
            </a:r>
            <a:r>
              <a:rPr lang="en" sz="24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nominate someone please use the STAFF nomination form.</a:t>
            </a:r>
            <a:endParaRPr>
              <a:solidFill>
                <a:srgbClr val="FF00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154645" y="362946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FF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9th</a:t>
            </a:r>
            <a:r>
              <a:rPr b="1" lang="en" sz="3000">
                <a:solidFill>
                  <a:srgbClr val="FF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 grade</a:t>
            </a:r>
            <a:endParaRPr b="1" sz="3000">
              <a:solidFill>
                <a:srgbClr val="FF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graphicFrame>
        <p:nvGraphicFramePr>
          <p:cNvPr id="61" name="Google Shape;61;p14"/>
          <p:cNvGraphicFramePr/>
          <p:nvPr/>
        </p:nvGraphicFramePr>
        <p:xfrm>
          <a:off x="312825" y="1167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{3996C814-DEF3-40E7-87DE-0B1F9E6374A2}</a:tableStyleId>
              </a:tblPr>
              <a:tblGrid>
                <a:gridCol w="1821700"/>
                <a:gridCol w="5262750"/>
              </a:tblGrid>
              <a:tr h="5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401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402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403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431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2" name="Google Shape;62;p14"/>
          <p:cNvSpPr txBox="1"/>
          <p:nvPr>
            <p:ph type="title"/>
          </p:nvPr>
        </p:nvSpPr>
        <p:spPr>
          <a:xfrm>
            <a:off x="154645" y="34194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0000FF"/>
                </a:solidFill>
                <a:latin typeface="Alfa Slab One"/>
                <a:ea typeface="Alfa Slab One"/>
                <a:cs typeface="Alfa Slab One"/>
                <a:sym typeface="Alfa Slab One"/>
              </a:rPr>
              <a:t>10th grade</a:t>
            </a:r>
            <a:endParaRPr b="1" sz="3000">
              <a:solidFill>
                <a:srgbClr val="0000FF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graphicFrame>
        <p:nvGraphicFramePr>
          <p:cNvPr id="63" name="Google Shape;63;p14"/>
          <p:cNvGraphicFramePr/>
          <p:nvPr/>
        </p:nvGraphicFramePr>
        <p:xfrm>
          <a:off x="312825" y="4148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{3996C814-DEF3-40E7-87DE-0B1F9E6374A2}</a:tableStyleId>
              </a:tblPr>
              <a:tblGrid>
                <a:gridCol w="1821700"/>
                <a:gridCol w="5262750"/>
              </a:tblGrid>
              <a:tr h="5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301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302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303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331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4" name="Google Shape;64;p14"/>
          <p:cNvSpPr txBox="1"/>
          <p:nvPr>
            <p:ph type="title"/>
          </p:nvPr>
        </p:nvSpPr>
        <p:spPr>
          <a:xfrm>
            <a:off x="233745" y="6367596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9900FF"/>
                </a:solidFill>
                <a:latin typeface="Alfa Slab One"/>
                <a:ea typeface="Alfa Slab One"/>
                <a:cs typeface="Alfa Slab One"/>
                <a:sym typeface="Alfa Slab One"/>
              </a:rPr>
              <a:t>11th grade</a:t>
            </a:r>
            <a:endParaRPr b="1" sz="3000">
              <a:solidFill>
                <a:srgbClr val="9900FF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graphicFrame>
        <p:nvGraphicFramePr>
          <p:cNvPr id="65" name="Google Shape;65;p14"/>
          <p:cNvGraphicFramePr/>
          <p:nvPr/>
        </p:nvGraphicFramePr>
        <p:xfrm>
          <a:off x="343975" y="7129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{3996C814-DEF3-40E7-87DE-0B1F9E6374A2}</a:tableStyleId>
              </a:tblPr>
              <a:tblGrid>
                <a:gridCol w="1821700"/>
                <a:gridCol w="5262750"/>
              </a:tblGrid>
              <a:tr h="5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201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202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203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231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154645" y="362946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38761D"/>
                </a:solidFill>
                <a:latin typeface="Alfa Slab One"/>
                <a:ea typeface="Alfa Slab One"/>
                <a:cs typeface="Alfa Slab One"/>
                <a:sym typeface="Alfa Slab One"/>
              </a:rPr>
              <a:t>12th grade</a:t>
            </a:r>
            <a:endParaRPr b="1" sz="3000">
              <a:solidFill>
                <a:srgbClr val="38761D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graphicFrame>
        <p:nvGraphicFramePr>
          <p:cNvPr id="71" name="Google Shape;71;p15"/>
          <p:cNvGraphicFramePr/>
          <p:nvPr/>
        </p:nvGraphicFramePr>
        <p:xfrm>
          <a:off x="312825" y="1167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{3996C814-DEF3-40E7-87DE-0B1F9E6374A2}</a:tableStyleId>
              </a:tblPr>
              <a:tblGrid>
                <a:gridCol w="1821700"/>
                <a:gridCol w="5262750"/>
              </a:tblGrid>
              <a:tr h="5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101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102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103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131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2" name="Google Shape;72;p15"/>
          <p:cNvSpPr txBox="1"/>
          <p:nvPr>
            <p:ph type="title"/>
          </p:nvPr>
        </p:nvSpPr>
        <p:spPr>
          <a:xfrm>
            <a:off x="264895" y="346352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741B47"/>
                </a:solidFill>
                <a:latin typeface="Alfa Slab One"/>
                <a:ea typeface="Alfa Slab One"/>
                <a:cs typeface="Alfa Slab One"/>
                <a:sym typeface="Alfa Slab One"/>
              </a:rPr>
              <a:t>Mixed Grades</a:t>
            </a:r>
            <a:endParaRPr b="1" sz="3000">
              <a:solidFill>
                <a:srgbClr val="741B47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graphicFrame>
        <p:nvGraphicFramePr>
          <p:cNvPr id="73" name="Google Shape;73;p15"/>
          <p:cNvGraphicFramePr/>
          <p:nvPr/>
        </p:nvGraphicFramePr>
        <p:xfrm>
          <a:off x="423050" y="4397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{3996C814-DEF3-40E7-87DE-0B1F9E6374A2}</a:tableStyleId>
              </a:tblPr>
              <a:tblGrid>
                <a:gridCol w="1821700"/>
                <a:gridCol w="5262750"/>
              </a:tblGrid>
              <a:tr h="5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503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504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505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506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507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508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509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154645" y="362946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FF00FF"/>
                </a:solidFill>
                <a:latin typeface="Alfa Slab One"/>
                <a:ea typeface="Alfa Slab One"/>
                <a:cs typeface="Alfa Slab One"/>
                <a:sym typeface="Alfa Slab One"/>
              </a:rPr>
              <a:t>Staff</a:t>
            </a:r>
            <a:endParaRPr b="1" sz="3000">
              <a:solidFill>
                <a:srgbClr val="FF00FF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graphicFrame>
        <p:nvGraphicFramePr>
          <p:cNvPr id="79" name="Google Shape;79;p16"/>
          <p:cNvGraphicFramePr/>
          <p:nvPr/>
        </p:nvGraphicFramePr>
        <p:xfrm>
          <a:off x="312825" y="1167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{3996C814-DEF3-40E7-87DE-0B1F9E6374A2}</a:tableStyleId>
              </a:tblPr>
              <a:tblGrid>
                <a:gridCol w="3664325"/>
                <a:gridCol w="3420125"/>
              </a:tblGrid>
              <a:tr h="5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Climate/SSO: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Ms. Rollins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Custodial: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Ms. Una Fletcher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Teachers/Instructor: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Paraprofessional/SupportStaff: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Other: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Other: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Other: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Other: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Other: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Other:</a:t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